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Prata"/>
      <p:regular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Nunito"/>
      <p:regular r:id="rId33"/>
      <p:bold r:id="rId34"/>
      <p:italic r:id="rId35"/>
      <p:boldItalic r:id="rId36"/>
    </p:embeddedFont>
    <p:embeddedFont>
      <p:font typeface="Poppins"/>
      <p:regular r:id="rId37"/>
      <p:bold r:id="rId38"/>
      <p:italic r:id="rId39"/>
      <p:boldItalic r:id="rId40"/>
    </p:embeddedFont>
    <p:embeddedFont>
      <p:font typeface="Exo"/>
      <p:regular r:id="rId41"/>
      <p:bold r:id="rId42"/>
      <p:italic r:id="rId43"/>
      <p:boldItalic r:id="rId44"/>
    </p:embeddedFont>
    <p:embeddedFont>
      <p:font typeface="Barlow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AD8379D-A28E-4239-9631-C92FF8408BB8}">
  <a:tblStyle styleId="{8AD8379D-A28E-4239-9631-C92FF8408BB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boldItalic.fntdata"/><Relationship Id="rId20" Type="http://schemas.openxmlformats.org/officeDocument/2006/relationships/slide" Target="slides/slide14.xml"/><Relationship Id="rId42" Type="http://schemas.openxmlformats.org/officeDocument/2006/relationships/font" Target="fonts/Exo-bold.fntdata"/><Relationship Id="rId41" Type="http://schemas.openxmlformats.org/officeDocument/2006/relationships/font" Target="fonts/Exo-regular.fntdata"/><Relationship Id="rId22" Type="http://schemas.openxmlformats.org/officeDocument/2006/relationships/slide" Target="slides/slide16.xml"/><Relationship Id="rId44" Type="http://schemas.openxmlformats.org/officeDocument/2006/relationships/font" Target="fonts/Exo-boldItalic.fntdata"/><Relationship Id="rId21" Type="http://schemas.openxmlformats.org/officeDocument/2006/relationships/slide" Target="slides/slide15.xml"/><Relationship Id="rId43" Type="http://schemas.openxmlformats.org/officeDocument/2006/relationships/font" Target="fonts/Exo-italic.fntdata"/><Relationship Id="rId24" Type="http://schemas.openxmlformats.org/officeDocument/2006/relationships/slide" Target="slides/slide18.xml"/><Relationship Id="rId46" Type="http://schemas.openxmlformats.org/officeDocument/2006/relationships/font" Target="fonts/Barlow-bold.fntdata"/><Relationship Id="rId23" Type="http://schemas.openxmlformats.org/officeDocument/2006/relationships/slide" Target="slides/slide17.xml"/><Relationship Id="rId45" Type="http://schemas.openxmlformats.org/officeDocument/2006/relationships/font" Target="fonts/Barlow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Barlow-boldItalic.fntdata"/><Relationship Id="rId25" Type="http://schemas.openxmlformats.org/officeDocument/2006/relationships/slide" Target="slides/slide19.xml"/><Relationship Id="rId47" Type="http://schemas.openxmlformats.org/officeDocument/2006/relationships/font" Target="fonts/Barlow-italic.fntdata"/><Relationship Id="rId28" Type="http://schemas.openxmlformats.org/officeDocument/2006/relationships/font" Target="fonts/Prata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33" Type="http://schemas.openxmlformats.org/officeDocument/2006/relationships/font" Target="fonts/Nunito-regular.fntdata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35" Type="http://schemas.openxmlformats.org/officeDocument/2006/relationships/font" Target="fonts/Nunito-italic.fntdata"/><Relationship Id="rId12" Type="http://schemas.openxmlformats.org/officeDocument/2006/relationships/slide" Target="slides/slide6.xml"/><Relationship Id="rId34" Type="http://schemas.openxmlformats.org/officeDocument/2006/relationships/font" Target="fonts/Nunito-bold.fntdata"/><Relationship Id="rId15" Type="http://schemas.openxmlformats.org/officeDocument/2006/relationships/slide" Target="slides/slide9.xml"/><Relationship Id="rId37" Type="http://schemas.openxmlformats.org/officeDocument/2006/relationships/font" Target="fonts/Poppins-regular.fntdata"/><Relationship Id="rId14" Type="http://schemas.openxmlformats.org/officeDocument/2006/relationships/slide" Target="slides/slide8.xml"/><Relationship Id="rId36" Type="http://schemas.openxmlformats.org/officeDocument/2006/relationships/font" Target="fonts/Nunito-boldItalic.fntdata"/><Relationship Id="rId17" Type="http://schemas.openxmlformats.org/officeDocument/2006/relationships/slide" Target="slides/slide11.xml"/><Relationship Id="rId39" Type="http://schemas.openxmlformats.org/officeDocument/2006/relationships/font" Target="fonts/Poppins-italic.fntdata"/><Relationship Id="rId16" Type="http://schemas.openxmlformats.org/officeDocument/2006/relationships/slide" Target="slides/slide10.xml"/><Relationship Id="rId38" Type="http://schemas.openxmlformats.org/officeDocument/2006/relationships/font" Target="fonts/Poppins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75a425b1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75a425b1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75af509aad_4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75af509aad_4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75af509aa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75af509aa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75af509aad_4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75af509aad_4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75af509aad_4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75af509aad_4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75a28766dd_1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75a28766dd_1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75af509aad_6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75af509aad_6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Including Stage 1 PrI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75a28766dd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75a28766dd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75af509aad_6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75af509aad_6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75af509aad_6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75af509aad_6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75af509aad_6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75af509aad_6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99f2f57a71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99f2f57a71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75a28766dd_1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75a28766dd_1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75af509aad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75af509aad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75a28766dd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75a28766dd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75af509aad_6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75af509aad_6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75a28766dd_1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75a28766dd_1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75af509aad_6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75af509aad_6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75af509aad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75af509aad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75af509aad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75af509aad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75af509aad_4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75af509aad_4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401375" y="3695341"/>
            <a:ext cx="2756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-861625" y="-12007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hasCustomPrompt="1" type="title"/>
          </p:nvPr>
        </p:nvSpPr>
        <p:spPr>
          <a:xfrm>
            <a:off x="1284000" y="1996913"/>
            <a:ext cx="6576000" cy="9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/>
          <p:nvPr>
            <p:ph idx="1" type="subTitle"/>
          </p:nvPr>
        </p:nvSpPr>
        <p:spPr>
          <a:xfrm>
            <a:off x="1284000" y="3096235"/>
            <a:ext cx="6576000" cy="3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2" type="title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206961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3" type="title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3"/>
          <p:cNvSpPr txBox="1"/>
          <p:nvPr>
            <p:ph idx="4" type="subTitle"/>
          </p:nvPr>
        </p:nvSpPr>
        <p:spPr>
          <a:xfrm>
            <a:off x="592298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5" type="title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2" name="Google Shape;72;p13"/>
          <p:cNvSpPr txBox="1"/>
          <p:nvPr>
            <p:ph idx="6" type="subTitle"/>
          </p:nvPr>
        </p:nvSpPr>
        <p:spPr>
          <a:xfrm>
            <a:off x="206961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7" type="title"/>
          </p:nvPr>
        </p:nvSpPr>
        <p:spPr>
          <a:xfrm>
            <a:off x="5922982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13"/>
          <p:cNvSpPr txBox="1"/>
          <p:nvPr>
            <p:ph idx="8" type="subTitle"/>
          </p:nvPr>
        </p:nvSpPr>
        <p:spPr>
          <a:xfrm>
            <a:off x="592298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hasCustomPrompt="1" idx="9" type="title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hasCustomPrompt="1" idx="13" type="title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/>
          <p:nvPr>
            <p:ph hasCustomPrompt="1" idx="14" type="title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hasCustomPrompt="1" idx="15" type="title"/>
          </p:nvPr>
        </p:nvSpPr>
        <p:spPr>
          <a:xfrm>
            <a:off x="4724300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/>
          <p:nvPr/>
        </p:nvSpPr>
        <p:spPr>
          <a:xfrm>
            <a:off x="-861625" y="-13516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774465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3798925" y="3022044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3798925" y="1589556"/>
            <a:ext cx="4784100" cy="12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4"/>
          <p:cNvSpPr/>
          <p:nvPr/>
        </p:nvSpPr>
        <p:spPr>
          <a:xfrm>
            <a:off x="7744650" y="3602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8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idx="1" type="subTitle"/>
          </p:nvPr>
        </p:nvSpPr>
        <p:spPr>
          <a:xfrm>
            <a:off x="1309200" y="3487862"/>
            <a:ext cx="6525600" cy="8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15"/>
          <p:cNvSpPr/>
          <p:nvPr/>
        </p:nvSpPr>
        <p:spPr>
          <a:xfrm>
            <a:off x="-617962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7988313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2" type="title"/>
          </p:nvPr>
        </p:nvSpPr>
        <p:spPr>
          <a:xfrm>
            <a:off x="1101175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6"/>
          <p:cNvSpPr txBox="1"/>
          <p:nvPr>
            <p:ph idx="1" type="subTitle"/>
          </p:nvPr>
        </p:nvSpPr>
        <p:spPr>
          <a:xfrm>
            <a:off x="1101175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3" type="title"/>
          </p:nvPr>
        </p:nvSpPr>
        <p:spPr>
          <a:xfrm>
            <a:off x="3578947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5" name="Google Shape;95;p16"/>
          <p:cNvSpPr txBox="1"/>
          <p:nvPr>
            <p:ph idx="4" type="subTitle"/>
          </p:nvPr>
        </p:nvSpPr>
        <p:spPr>
          <a:xfrm>
            <a:off x="3578948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6"/>
          <p:cNvSpPr txBox="1"/>
          <p:nvPr>
            <p:ph idx="5" type="title"/>
          </p:nvPr>
        </p:nvSpPr>
        <p:spPr>
          <a:xfrm>
            <a:off x="1101175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16"/>
          <p:cNvSpPr txBox="1"/>
          <p:nvPr>
            <p:ph idx="6" type="subTitle"/>
          </p:nvPr>
        </p:nvSpPr>
        <p:spPr>
          <a:xfrm>
            <a:off x="1101175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7" type="title"/>
          </p:nvPr>
        </p:nvSpPr>
        <p:spPr>
          <a:xfrm>
            <a:off x="3578947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" name="Google Shape;99;p16"/>
          <p:cNvSpPr txBox="1"/>
          <p:nvPr>
            <p:ph idx="8" type="subTitle"/>
          </p:nvPr>
        </p:nvSpPr>
        <p:spPr>
          <a:xfrm>
            <a:off x="3578948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9" type="title"/>
          </p:nvPr>
        </p:nvSpPr>
        <p:spPr>
          <a:xfrm>
            <a:off x="6056725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" name="Google Shape;101;p16"/>
          <p:cNvSpPr txBox="1"/>
          <p:nvPr>
            <p:ph idx="13" type="subTitle"/>
          </p:nvPr>
        </p:nvSpPr>
        <p:spPr>
          <a:xfrm>
            <a:off x="6056727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4" type="title"/>
          </p:nvPr>
        </p:nvSpPr>
        <p:spPr>
          <a:xfrm>
            <a:off x="6056725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16"/>
          <p:cNvSpPr txBox="1"/>
          <p:nvPr>
            <p:ph idx="15" type="subTitle"/>
          </p:nvPr>
        </p:nvSpPr>
        <p:spPr>
          <a:xfrm>
            <a:off x="6056727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/>
          <p:nvPr/>
        </p:nvSpPr>
        <p:spPr>
          <a:xfrm>
            <a:off x="-1096898" y="3853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8428278" y="280016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4168250" y="2347450"/>
            <a:ext cx="3945300" cy="12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type="title"/>
          </p:nvPr>
        </p:nvSpPr>
        <p:spPr>
          <a:xfrm>
            <a:off x="4168250" y="1575350"/>
            <a:ext cx="394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17"/>
          <p:cNvSpPr/>
          <p:nvPr/>
        </p:nvSpPr>
        <p:spPr>
          <a:xfrm>
            <a:off x="-1086925" y="-11566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6265625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720000" y="1427700"/>
            <a:ext cx="5657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720000" y="2214000"/>
            <a:ext cx="51630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2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5047100" y="1839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" name="Google Shape;116;p19"/>
          <p:cNvSpPr txBox="1"/>
          <p:nvPr>
            <p:ph hasCustomPrompt="1" idx="2" type="title"/>
          </p:nvPr>
        </p:nvSpPr>
        <p:spPr>
          <a:xfrm>
            <a:off x="50471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7" name="Google Shape;117;p19"/>
          <p:cNvSpPr txBox="1"/>
          <p:nvPr>
            <p:ph idx="1" type="subTitle"/>
          </p:nvPr>
        </p:nvSpPr>
        <p:spPr>
          <a:xfrm>
            <a:off x="5397362" y="3847650"/>
            <a:ext cx="2737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9"/>
          <p:cNvSpPr/>
          <p:nvPr/>
        </p:nvSpPr>
        <p:spPr>
          <a:xfrm>
            <a:off x="8260402" y="6299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" name="Google Shape;121;p20"/>
          <p:cNvSpPr/>
          <p:nvPr/>
        </p:nvSpPr>
        <p:spPr>
          <a:xfrm>
            <a:off x="-825000" y="-58675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7907150" y="356027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720000" y="1839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20000" y="3755325"/>
            <a:ext cx="3220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" name="Google Shape;16;p3"/>
          <p:cNvGrpSpPr/>
          <p:nvPr/>
        </p:nvGrpSpPr>
        <p:grpSpPr>
          <a:xfrm rot="10800000">
            <a:off x="-962314" y="1220013"/>
            <a:ext cx="3995951" cy="564600"/>
            <a:chOff x="1524913" y="922950"/>
            <a:chExt cx="6094175" cy="564600"/>
          </a:xfrm>
        </p:grpSpPr>
        <p:cxnSp>
          <p:nvCxnSpPr>
            <p:cNvPr id="17" name="Google Shape;17;p3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" name="Google Shape;18;p3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21"/>
          <p:cNvSpPr/>
          <p:nvPr/>
        </p:nvSpPr>
        <p:spPr>
          <a:xfrm>
            <a:off x="-1164300" y="27979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8576400" y="228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22"/>
          <p:cNvSpPr/>
          <p:nvPr/>
        </p:nvSpPr>
        <p:spPr>
          <a:xfrm>
            <a:off x="-916400" y="446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8283777" y="35281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0_1_1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0_1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1217588" y="1862925"/>
            <a:ext cx="270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24"/>
          <p:cNvSpPr/>
          <p:nvPr/>
        </p:nvSpPr>
        <p:spPr>
          <a:xfrm>
            <a:off x="6897300" y="-1337100"/>
            <a:ext cx="1608055" cy="191929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4"/>
          <p:cNvSpPr/>
          <p:nvPr/>
        </p:nvSpPr>
        <p:spPr>
          <a:xfrm>
            <a:off x="-977400" y="304800"/>
            <a:ext cx="1608055" cy="212642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4"/>
          <p:cNvSpPr/>
          <p:nvPr/>
        </p:nvSpPr>
        <p:spPr>
          <a:xfrm>
            <a:off x="8496225" y="27174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5"/>
          <p:cNvSpPr/>
          <p:nvPr/>
        </p:nvSpPr>
        <p:spPr>
          <a:xfrm>
            <a:off x="665802" y="4558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5"/>
          <p:cNvSpPr/>
          <p:nvPr/>
        </p:nvSpPr>
        <p:spPr>
          <a:xfrm>
            <a:off x="6812003" y="-107485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44" name="Google Shape;144;p2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1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1_1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11_1_1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29"/>
          <p:cNvSpPr/>
          <p:nvPr/>
        </p:nvSpPr>
        <p:spPr>
          <a:xfrm>
            <a:off x="6557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9"/>
          <p:cNvSpPr/>
          <p:nvPr/>
        </p:nvSpPr>
        <p:spPr>
          <a:xfrm>
            <a:off x="65834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11_1_1_1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55" name="Google Shape;155;p30"/>
          <p:cNvCxnSpPr/>
          <p:nvPr/>
        </p:nvCxnSpPr>
        <p:spPr>
          <a:xfrm>
            <a:off x="2572500" y="4563938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30"/>
          <p:cNvSpPr/>
          <p:nvPr/>
        </p:nvSpPr>
        <p:spPr>
          <a:xfrm>
            <a:off x="1985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0"/>
          <p:cNvSpPr/>
          <p:nvPr/>
        </p:nvSpPr>
        <p:spPr>
          <a:xfrm>
            <a:off x="71168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" name="Google Shape;22;p4"/>
          <p:cNvSpPr/>
          <p:nvPr/>
        </p:nvSpPr>
        <p:spPr>
          <a:xfrm>
            <a:off x="-1258975" y="10177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6265625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11_1_1_1_1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" name="Google Shape;162;p32"/>
          <p:cNvSpPr txBox="1"/>
          <p:nvPr>
            <p:ph idx="2" type="title"/>
          </p:nvPr>
        </p:nvSpPr>
        <p:spPr>
          <a:xfrm>
            <a:off x="2334825" y="15331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3" name="Google Shape;163;p32"/>
          <p:cNvSpPr txBox="1"/>
          <p:nvPr>
            <p:ph idx="1" type="subTitle"/>
          </p:nvPr>
        </p:nvSpPr>
        <p:spPr>
          <a:xfrm>
            <a:off x="2334825" y="20268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2"/>
          <p:cNvSpPr txBox="1"/>
          <p:nvPr>
            <p:ph idx="3" type="title"/>
          </p:nvPr>
        </p:nvSpPr>
        <p:spPr>
          <a:xfrm>
            <a:off x="5900425" y="15331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5" name="Google Shape;165;p32"/>
          <p:cNvSpPr txBox="1"/>
          <p:nvPr>
            <p:ph idx="4" type="subTitle"/>
          </p:nvPr>
        </p:nvSpPr>
        <p:spPr>
          <a:xfrm>
            <a:off x="5900475" y="20268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32"/>
          <p:cNvSpPr txBox="1"/>
          <p:nvPr>
            <p:ph idx="5" type="title"/>
          </p:nvPr>
        </p:nvSpPr>
        <p:spPr>
          <a:xfrm>
            <a:off x="2334825" y="29665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32"/>
          <p:cNvSpPr txBox="1"/>
          <p:nvPr>
            <p:ph idx="6" type="subTitle"/>
          </p:nvPr>
        </p:nvSpPr>
        <p:spPr>
          <a:xfrm>
            <a:off x="2334825" y="34602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2"/>
          <p:cNvSpPr txBox="1"/>
          <p:nvPr>
            <p:ph idx="7" type="title"/>
          </p:nvPr>
        </p:nvSpPr>
        <p:spPr>
          <a:xfrm>
            <a:off x="5900425" y="29665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9" name="Google Shape;169;p32"/>
          <p:cNvSpPr txBox="1"/>
          <p:nvPr>
            <p:ph idx="8" type="subTitle"/>
          </p:nvPr>
        </p:nvSpPr>
        <p:spPr>
          <a:xfrm>
            <a:off x="5900475" y="34602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2"/>
          <p:cNvSpPr/>
          <p:nvPr/>
        </p:nvSpPr>
        <p:spPr>
          <a:xfrm>
            <a:off x="-471590" y="-13850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2"/>
          <p:cNvSpPr/>
          <p:nvPr/>
        </p:nvSpPr>
        <p:spPr>
          <a:xfrm>
            <a:off x="7874509" y="44850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33"/>
          <p:cNvSpPr txBox="1"/>
          <p:nvPr>
            <p:ph idx="2" type="title"/>
          </p:nvPr>
        </p:nvSpPr>
        <p:spPr>
          <a:xfrm>
            <a:off x="1194250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" name="Google Shape;175;p33"/>
          <p:cNvSpPr txBox="1"/>
          <p:nvPr>
            <p:ph idx="1" type="subTitle"/>
          </p:nvPr>
        </p:nvSpPr>
        <p:spPr>
          <a:xfrm>
            <a:off x="1079200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3"/>
          <p:cNvSpPr txBox="1"/>
          <p:nvPr>
            <p:ph idx="3" type="title"/>
          </p:nvPr>
        </p:nvSpPr>
        <p:spPr>
          <a:xfrm>
            <a:off x="3518499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" name="Google Shape;177;p33"/>
          <p:cNvSpPr txBox="1"/>
          <p:nvPr>
            <p:ph idx="4" type="subTitle"/>
          </p:nvPr>
        </p:nvSpPr>
        <p:spPr>
          <a:xfrm>
            <a:off x="3403449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3"/>
          <p:cNvSpPr txBox="1"/>
          <p:nvPr>
            <p:ph idx="5" type="title"/>
          </p:nvPr>
        </p:nvSpPr>
        <p:spPr>
          <a:xfrm>
            <a:off x="5861150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" name="Google Shape;179;p33"/>
          <p:cNvSpPr txBox="1"/>
          <p:nvPr>
            <p:ph idx="6" type="subTitle"/>
          </p:nvPr>
        </p:nvSpPr>
        <p:spPr>
          <a:xfrm>
            <a:off x="5746100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3"/>
          <p:cNvSpPr/>
          <p:nvPr/>
        </p:nvSpPr>
        <p:spPr>
          <a:xfrm>
            <a:off x="-1028775" y="2671469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3"/>
          <p:cNvSpPr/>
          <p:nvPr/>
        </p:nvSpPr>
        <p:spPr>
          <a:xfrm>
            <a:off x="8456830" y="3552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>
            <p:ph type="title"/>
          </p:nvPr>
        </p:nvSpPr>
        <p:spPr>
          <a:xfrm>
            <a:off x="311700" y="446811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34"/>
          <p:cNvSpPr txBox="1"/>
          <p:nvPr>
            <p:ph idx="1" type="subTitle"/>
          </p:nvPr>
        </p:nvSpPr>
        <p:spPr>
          <a:xfrm>
            <a:off x="2020050" y="2890815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2" type="subTitle"/>
          </p:nvPr>
        </p:nvSpPr>
        <p:spPr>
          <a:xfrm>
            <a:off x="2020050" y="3580715"/>
            <a:ext cx="21489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4"/>
          <p:cNvSpPr txBox="1"/>
          <p:nvPr>
            <p:ph idx="3" type="subTitle"/>
          </p:nvPr>
        </p:nvSpPr>
        <p:spPr>
          <a:xfrm>
            <a:off x="4975050" y="2890824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7" name="Google Shape;187;p34"/>
          <p:cNvSpPr txBox="1"/>
          <p:nvPr>
            <p:ph idx="4" type="subTitle"/>
          </p:nvPr>
        </p:nvSpPr>
        <p:spPr>
          <a:xfrm>
            <a:off x="4975050" y="3580724"/>
            <a:ext cx="21489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4"/>
          <p:cNvSpPr/>
          <p:nvPr/>
        </p:nvSpPr>
        <p:spPr>
          <a:xfrm>
            <a:off x="-977400" y="304800"/>
            <a:ext cx="1608055" cy="212642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4"/>
          <p:cNvSpPr/>
          <p:nvPr/>
        </p:nvSpPr>
        <p:spPr>
          <a:xfrm>
            <a:off x="8496225" y="27174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8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idx="1" type="subTitle"/>
          </p:nvPr>
        </p:nvSpPr>
        <p:spPr>
          <a:xfrm>
            <a:off x="720000" y="2519225"/>
            <a:ext cx="3419100" cy="9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type="title"/>
          </p:nvPr>
        </p:nvSpPr>
        <p:spPr>
          <a:xfrm>
            <a:off x="719988" y="1670018"/>
            <a:ext cx="2956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35"/>
          <p:cNvSpPr/>
          <p:nvPr/>
        </p:nvSpPr>
        <p:spPr>
          <a:xfrm>
            <a:off x="1985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5"/>
          <p:cNvSpPr/>
          <p:nvPr/>
        </p:nvSpPr>
        <p:spPr>
          <a:xfrm>
            <a:off x="71168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_1_2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/>
          <p:nvPr>
            <p:ph idx="1" type="subTitle"/>
          </p:nvPr>
        </p:nvSpPr>
        <p:spPr>
          <a:xfrm>
            <a:off x="1774350" y="1624138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6"/>
          <p:cNvSpPr txBox="1"/>
          <p:nvPr>
            <p:ph idx="2" type="subTitle"/>
          </p:nvPr>
        </p:nvSpPr>
        <p:spPr>
          <a:xfrm>
            <a:off x="1774350" y="2835563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3" type="subTitle"/>
          </p:nvPr>
        </p:nvSpPr>
        <p:spPr>
          <a:xfrm>
            <a:off x="1774350" y="4046988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36"/>
          <p:cNvSpPr txBox="1"/>
          <p:nvPr>
            <p:ph hasCustomPrompt="1" type="title"/>
          </p:nvPr>
        </p:nvSpPr>
        <p:spPr>
          <a:xfrm>
            <a:off x="984750" y="820213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0" name="Google Shape;200;p36"/>
          <p:cNvSpPr txBox="1"/>
          <p:nvPr>
            <p:ph hasCustomPrompt="1" idx="4" type="title"/>
          </p:nvPr>
        </p:nvSpPr>
        <p:spPr>
          <a:xfrm>
            <a:off x="984750" y="2031556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1" name="Google Shape;201;p36"/>
          <p:cNvSpPr txBox="1"/>
          <p:nvPr>
            <p:ph hasCustomPrompt="1" idx="5" type="title"/>
          </p:nvPr>
        </p:nvSpPr>
        <p:spPr>
          <a:xfrm>
            <a:off x="984750" y="3242900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cxnSp>
        <p:nvCxnSpPr>
          <p:cNvPr id="202" name="Google Shape;202;p3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36"/>
          <p:cNvSpPr/>
          <p:nvPr/>
        </p:nvSpPr>
        <p:spPr>
          <a:xfrm>
            <a:off x="-587965" y="-13429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4" name="Google Shape;204;p36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36"/>
          <p:cNvSpPr/>
          <p:nvPr/>
        </p:nvSpPr>
        <p:spPr>
          <a:xfrm>
            <a:off x="7811815" y="41710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type="title"/>
          </p:nvPr>
        </p:nvSpPr>
        <p:spPr>
          <a:xfrm>
            <a:off x="1797696" y="840599"/>
            <a:ext cx="55485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08" name="Google Shape;208;p37"/>
          <p:cNvSpPr txBox="1"/>
          <p:nvPr/>
        </p:nvSpPr>
        <p:spPr>
          <a:xfrm>
            <a:off x="1684975" y="3508775"/>
            <a:ext cx="57741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 and illustrations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1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09" name="Google Shape;209;p37"/>
          <p:cNvSpPr txBox="1"/>
          <p:nvPr>
            <p:ph idx="1" type="subTitle"/>
          </p:nvPr>
        </p:nvSpPr>
        <p:spPr>
          <a:xfrm>
            <a:off x="840025" y="1881475"/>
            <a:ext cx="74640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7"/>
          <p:cNvSpPr/>
          <p:nvPr/>
        </p:nvSpPr>
        <p:spPr>
          <a:xfrm>
            <a:off x="-1139515" y="1513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7"/>
          <p:cNvSpPr/>
          <p:nvPr/>
        </p:nvSpPr>
        <p:spPr>
          <a:xfrm>
            <a:off x="8407909" y="1513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2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4" name="Google Shape;214;p38"/>
          <p:cNvGrpSpPr/>
          <p:nvPr/>
        </p:nvGrpSpPr>
        <p:grpSpPr>
          <a:xfrm rot="10800000">
            <a:off x="2574011" y="4162663"/>
            <a:ext cx="3995951" cy="564600"/>
            <a:chOff x="1524913" y="922950"/>
            <a:chExt cx="6094175" cy="564600"/>
          </a:xfrm>
        </p:grpSpPr>
        <p:cxnSp>
          <p:nvCxnSpPr>
            <p:cNvPr id="215" name="Google Shape;215;p38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" name="Google Shape;216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7" name="Google Shape;217;p38"/>
          <p:cNvGrpSpPr/>
          <p:nvPr/>
        </p:nvGrpSpPr>
        <p:grpSpPr>
          <a:xfrm>
            <a:off x="2574011" y="762913"/>
            <a:ext cx="3995951" cy="564600"/>
            <a:chOff x="1524913" y="922950"/>
            <a:chExt cx="6094175" cy="564600"/>
          </a:xfrm>
        </p:grpSpPr>
        <p:cxnSp>
          <p:nvCxnSpPr>
            <p:cNvPr id="218" name="Google Shape;218;p38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" name="Google Shape;219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0" name="Google Shape;220;p38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2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/>
          <p:nvPr/>
        </p:nvSpPr>
        <p:spPr>
          <a:xfrm>
            <a:off x="576927" y="41252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9"/>
          <p:cNvSpPr/>
          <p:nvPr/>
        </p:nvSpPr>
        <p:spPr>
          <a:xfrm>
            <a:off x="6812003" y="-107485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4" name="Google Shape;224;p39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39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title"/>
          </p:nvPr>
        </p:nvSpPr>
        <p:spPr>
          <a:xfrm>
            <a:off x="1596700" y="2652072"/>
            <a:ext cx="27426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3" type="title"/>
          </p:nvPr>
        </p:nvSpPr>
        <p:spPr>
          <a:xfrm>
            <a:off x="4804747" y="2652072"/>
            <a:ext cx="27426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4803700" y="3215900"/>
            <a:ext cx="2742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" name="Google Shape;29;p5"/>
          <p:cNvSpPr txBox="1"/>
          <p:nvPr>
            <p:ph idx="4" type="subTitle"/>
          </p:nvPr>
        </p:nvSpPr>
        <p:spPr>
          <a:xfrm>
            <a:off x="1596788" y="3215900"/>
            <a:ext cx="2742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0" name="Google Shape;30;p5"/>
          <p:cNvGrpSpPr/>
          <p:nvPr/>
        </p:nvGrpSpPr>
        <p:grpSpPr>
          <a:xfrm flipH="1">
            <a:off x="-2011414" y="4426670"/>
            <a:ext cx="3995951" cy="564600"/>
            <a:chOff x="1524913" y="922950"/>
            <a:chExt cx="6094175" cy="564600"/>
          </a:xfrm>
        </p:grpSpPr>
        <p:cxnSp>
          <p:nvCxnSpPr>
            <p:cNvPr id="31" name="Google Shape;31;p5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" name="Google Shape;32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3" name="Google Shape;33;p5"/>
          <p:cNvGrpSpPr/>
          <p:nvPr/>
        </p:nvGrpSpPr>
        <p:grpSpPr>
          <a:xfrm>
            <a:off x="7156896" y="364488"/>
            <a:ext cx="3995951" cy="564600"/>
            <a:chOff x="1524913" y="922950"/>
            <a:chExt cx="6094175" cy="564600"/>
          </a:xfrm>
        </p:grpSpPr>
        <p:cxnSp>
          <p:nvCxnSpPr>
            <p:cNvPr id="34" name="Google Shape;34;p5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" name="Google Shape;35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1991650" y="1354713"/>
            <a:ext cx="5183700" cy="17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subTitle"/>
          </p:nvPr>
        </p:nvSpPr>
        <p:spPr>
          <a:xfrm>
            <a:off x="2147050" y="3014563"/>
            <a:ext cx="48729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7"/>
          <p:cNvGrpSpPr/>
          <p:nvPr/>
        </p:nvGrpSpPr>
        <p:grpSpPr>
          <a:xfrm rot="10800000">
            <a:off x="2574011" y="3989325"/>
            <a:ext cx="3995951" cy="564600"/>
            <a:chOff x="1524913" y="922950"/>
            <a:chExt cx="6094175" cy="564600"/>
          </a:xfrm>
        </p:grpSpPr>
        <p:cxnSp>
          <p:nvCxnSpPr>
            <p:cNvPr id="43" name="Google Shape;43;p7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" name="Google Shape;44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5" name="Google Shape;45;p7"/>
          <p:cNvGrpSpPr/>
          <p:nvPr/>
        </p:nvGrpSpPr>
        <p:grpSpPr>
          <a:xfrm>
            <a:off x="2574011" y="589575"/>
            <a:ext cx="3995951" cy="564600"/>
            <a:chOff x="1524913" y="922950"/>
            <a:chExt cx="6094175" cy="564600"/>
          </a:xfrm>
        </p:grpSpPr>
        <p:cxnSp>
          <p:nvCxnSpPr>
            <p:cNvPr id="46" name="Google Shape;46;p7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" name="Google Shape;47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8" name="Google Shape;48;p7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91450" y="1307100"/>
            <a:ext cx="7361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1" name="Google Shape;51;p8"/>
          <p:cNvSpPr/>
          <p:nvPr/>
        </p:nvSpPr>
        <p:spPr>
          <a:xfrm>
            <a:off x="3685200" y="-13443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68520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795938" y="1474613"/>
            <a:ext cx="38982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795950" y="3096788"/>
            <a:ext cx="38982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/>
          <p:nvPr/>
        </p:nvSpPr>
        <p:spPr>
          <a:xfrm>
            <a:off x="8427725" y="-64895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"/>
          <p:cNvSpPr/>
          <p:nvPr/>
        </p:nvSpPr>
        <p:spPr>
          <a:xfrm>
            <a:off x="-1206000" y="13821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8430450" y="3602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5227500" y="1732825"/>
            <a:ext cx="2778900" cy="19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>
            <p:ph idx="1" type="subTitle"/>
          </p:nvPr>
        </p:nvSpPr>
        <p:spPr>
          <a:xfrm>
            <a:off x="567600" y="3782175"/>
            <a:ext cx="4978500" cy="1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Sharon, Jackie, Fengxia, Wenhui (Vivian), Pallavi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Kaesha, Chrystinne, Chad, Atika, </a:t>
            </a:r>
            <a:r>
              <a:rPr lang="en"/>
              <a:t>João</a:t>
            </a:r>
            <a:br>
              <a:rPr lang="en"/>
            </a:br>
            <a:br>
              <a:rPr lang="en"/>
            </a:br>
            <a:r>
              <a:rPr b="1" lang="en"/>
              <a:t>Emory Datathon 2023  </a:t>
            </a:r>
            <a:endParaRPr b="1"/>
          </a:p>
        </p:txBody>
      </p:sp>
      <p:sp>
        <p:nvSpPr>
          <p:cNvPr id="231" name="Google Shape;231;p40"/>
          <p:cNvSpPr txBox="1"/>
          <p:nvPr>
            <p:ph type="title"/>
          </p:nvPr>
        </p:nvSpPr>
        <p:spPr>
          <a:xfrm>
            <a:off x="594529" y="1662167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Fortune cookies</a:t>
            </a:r>
            <a:endParaRPr/>
          </a:p>
        </p:txBody>
      </p:sp>
      <p:sp>
        <p:nvSpPr>
          <p:cNvPr id="232" name="Google Shape;232;p40"/>
          <p:cNvSpPr txBox="1"/>
          <p:nvPr>
            <p:ph idx="2" type="title"/>
          </p:nvPr>
        </p:nvSpPr>
        <p:spPr>
          <a:xfrm>
            <a:off x="567600" y="674750"/>
            <a:ext cx="4437600" cy="10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400"/>
              <a:t>Teams 5, 8, 12</a:t>
            </a:r>
            <a:endParaRPr b="0" sz="3400"/>
          </a:p>
        </p:txBody>
      </p:sp>
      <p:sp>
        <p:nvSpPr>
          <p:cNvPr id="233" name="Google Shape;233;p40"/>
          <p:cNvSpPr/>
          <p:nvPr/>
        </p:nvSpPr>
        <p:spPr>
          <a:xfrm>
            <a:off x="8042675" y="244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4" name="Google Shape;234;p40"/>
          <p:cNvCxnSpPr/>
          <p:nvPr/>
        </p:nvCxnSpPr>
        <p:spPr>
          <a:xfrm>
            <a:off x="780087" y="3679913"/>
            <a:ext cx="2137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5" name="Google Shape;23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200" y="1141750"/>
            <a:ext cx="3278675" cy="3311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Number of ICU Stays</a:t>
            </a:r>
            <a:endParaRPr/>
          </a:p>
        </p:txBody>
      </p:sp>
      <p:pic>
        <p:nvPicPr>
          <p:cNvPr id="301" name="Google Shape;301;p49"/>
          <p:cNvPicPr preferRelativeResize="0"/>
          <p:nvPr/>
        </p:nvPicPr>
        <p:blipFill rotWithShape="1">
          <a:blip r:embed="rId3">
            <a:alphaModFix/>
          </a:blip>
          <a:srcRect b="3947" l="2712" r="3098" t="4039"/>
          <a:stretch/>
        </p:blipFill>
        <p:spPr>
          <a:xfrm>
            <a:off x="3409250" y="1156750"/>
            <a:ext cx="5399600" cy="3169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9"/>
          <p:cNvSpPr txBox="1"/>
          <p:nvPr/>
        </p:nvSpPr>
        <p:spPr>
          <a:xfrm>
            <a:off x="118775" y="1278225"/>
            <a:ext cx="3063300" cy="28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xo"/>
              <a:buChar char="●"/>
            </a:pPr>
            <a:r>
              <a:rPr lang="en" sz="1500">
                <a:latin typeface="Exo"/>
                <a:ea typeface="Exo"/>
                <a:cs typeface="Exo"/>
                <a:sym typeface="Exo"/>
              </a:rPr>
              <a:t>Emory University Hospital- Home of Research (More patients coming in);</a:t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xo"/>
              <a:buChar char="●"/>
            </a:pPr>
            <a:r>
              <a:rPr lang="en" sz="1500">
                <a:latin typeface="Exo"/>
                <a:ea typeface="Exo"/>
                <a:cs typeface="Exo"/>
                <a:sym typeface="Exo"/>
              </a:rPr>
              <a:t>ECLH (Emory Crawford Long Hospital, currently Midtown)- Urban Hospital;</a:t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xo"/>
              <a:buChar char="●"/>
            </a:pPr>
            <a:r>
              <a:rPr lang="en" sz="1500">
                <a:latin typeface="Exo"/>
                <a:ea typeface="Exo"/>
                <a:cs typeface="Exo"/>
                <a:sym typeface="Exo"/>
              </a:rPr>
              <a:t>SJH (Sub-urban hospital)</a:t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xo"/>
              <a:buChar char="●"/>
            </a:pPr>
            <a:r>
              <a:rPr lang="en" sz="1500">
                <a:latin typeface="Exo"/>
                <a:ea typeface="Exo"/>
                <a:cs typeface="Exo"/>
                <a:sym typeface="Exo"/>
              </a:rPr>
              <a:t>EJCH, NL (Sub-urban hospital) </a:t>
            </a:r>
            <a:endParaRPr sz="15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03" name="Google Shape;303;p49"/>
          <p:cNvSpPr txBox="1"/>
          <p:nvPr/>
        </p:nvSpPr>
        <p:spPr>
          <a:xfrm>
            <a:off x="1526850" y="4422625"/>
            <a:ext cx="6090300" cy="7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Exo"/>
                <a:ea typeface="Exo"/>
                <a:cs typeface="Exo"/>
                <a:sym typeface="Exo"/>
              </a:rPr>
              <a:t>P(More patients coming in) ⬄ P(More Pressure Injuries)</a:t>
            </a:r>
            <a:endParaRPr b="1" sz="17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304" name="Google Shape;30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720000" y="34817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Age Groups </a:t>
            </a:r>
            <a:endParaRPr/>
          </a:p>
        </p:txBody>
      </p:sp>
      <p:pic>
        <p:nvPicPr>
          <p:cNvPr id="310" name="Google Shape;31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50" y="920875"/>
            <a:ext cx="6523949" cy="3876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50"/>
          <p:cNvSpPr txBox="1"/>
          <p:nvPr/>
        </p:nvSpPr>
        <p:spPr>
          <a:xfrm>
            <a:off x="7319275" y="994275"/>
            <a:ext cx="1635600" cy="38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12" name="Google Shape;312;p50"/>
          <p:cNvSpPr txBox="1"/>
          <p:nvPr/>
        </p:nvSpPr>
        <p:spPr>
          <a:xfrm>
            <a:off x="7061025" y="1101850"/>
            <a:ext cx="1732500" cy="36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xo"/>
                <a:ea typeface="Exo"/>
                <a:cs typeface="Exo"/>
                <a:sym typeface="Exo"/>
              </a:rPr>
              <a:t>ECLH tends to get more older patients </a:t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xo"/>
                <a:ea typeface="Exo"/>
                <a:cs typeface="Exo"/>
                <a:sym typeface="Exo"/>
              </a:rPr>
              <a:t>= Increases the chance of pressure injuries</a:t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313" name="Google Shape;31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50"/>
          <p:cNvSpPr txBox="1"/>
          <p:nvPr/>
        </p:nvSpPr>
        <p:spPr>
          <a:xfrm>
            <a:off x="7190125" y="3953400"/>
            <a:ext cx="1893900" cy="13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Exo"/>
                <a:ea typeface="Exo"/>
                <a:cs typeface="Exo"/>
                <a:sym typeface="Exo"/>
              </a:rPr>
              <a:t>*Mondragon N, Zito PM. Pressure Injury. 2022 Aug 25. In: StatPearls [Internet]. Treasure Island (FL): StatPearls Publishing; 2023 Jan–. PMID: 32491791.</a:t>
            </a:r>
            <a:endParaRPr sz="900"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Length of Stays in ICU</a:t>
            </a:r>
            <a:br>
              <a:rPr lang="en"/>
            </a:br>
            <a:r>
              <a:rPr lang="en"/>
              <a:t>(Excluding the Outliers)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8535" y="1060775"/>
            <a:ext cx="5694815" cy="34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51"/>
          <p:cNvSpPr txBox="1"/>
          <p:nvPr/>
        </p:nvSpPr>
        <p:spPr>
          <a:xfrm>
            <a:off x="0" y="460165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Padula WV, Delarmente BA. The national cost of hospital-acquired pressure injuries in the United States. Int Wound J. 2019 Jun;16(3):634-640. doi: 10.1111/iwj.13071. Epub 2019 Jan 28. PMID: 30693644; PMCID: PMC7948545.</a:t>
            </a:r>
            <a:endParaRPr sz="900"/>
          </a:p>
        </p:txBody>
      </p:sp>
      <p:pic>
        <p:nvPicPr>
          <p:cNvPr id="322" name="Google Shape;32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51"/>
          <p:cNvSpPr txBox="1"/>
          <p:nvPr/>
        </p:nvSpPr>
        <p:spPr>
          <a:xfrm>
            <a:off x="55950" y="1077725"/>
            <a:ext cx="2998200" cy="29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xo"/>
              <a:buChar char="●"/>
            </a:pPr>
            <a:r>
              <a:rPr lang="en" sz="1500">
                <a:latin typeface="Exo"/>
                <a:ea typeface="Exo"/>
                <a:cs typeface="Exo"/>
                <a:sym typeface="Exo"/>
              </a:rPr>
              <a:t>After 4 days of stay in the ICU for an acute ill patient, pressure injury can occur;</a:t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xo"/>
              <a:buChar char="●"/>
            </a:pPr>
            <a:r>
              <a:rPr lang="en" sz="1500">
                <a:latin typeface="Exo"/>
                <a:ea typeface="Exo"/>
                <a:cs typeface="Exo"/>
                <a:sym typeface="Exo"/>
              </a:rPr>
              <a:t>EUH is more likely to get patients from ICU developing pressure injuries;</a:t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Exo"/>
              <a:ea typeface="Exo"/>
              <a:cs typeface="Exo"/>
              <a:sym typeface="Ex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xo"/>
              <a:buChar char="●"/>
            </a:pPr>
            <a:r>
              <a:rPr lang="en" sz="1500">
                <a:latin typeface="Exo"/>
                <a:ea typeface="Exo"/>
                <a:cs typeface="Exo"/>
                <a:sym typeface="Exo"/>
              </a:rPr>
              <a:t>Some patients were found to be in ICU for months. Those are considered as outliers (using 3-SD method) and removed.</a:t>
            </a:r>
            <a:endParaRPr sz="15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2"/>
          <p:cNvSpPr txBox="1"/>
          <p:nvPr>
            <p:ph type="title"/>
          </p:nvPr>
        </p:nvSpPr>
        <p:spPr>
          <a:xfrm>
            <a:off x="502725" y="553975"/>
            <a:ext cx="8043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ICU stays of different gender groups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9" name="Google Shape;329;p52"/>
          <p:cNvPicPr preferRelativeResize="0"/>
          <p:nvPr/>
        </p:nvPicPr>
        <p:blipFill rotWithShape="1">
          <a:blip r:embed="rId3">
            <a:alphaModFix/>
          </a:blip>
          <a:srcRect b="3376" l="0" r="1283" t="3348"/>
          <a:stretch/>
        </p:blipFill>
        <p:spPr>
          <a:xfrm>
            <a:off x="572125" y="1242850"/>
            <a:ext cx="5693975" cy="323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2"/>
          <p:cNvSpPr txBox="1"/>
          <p:nvPr/>
        </p:nvSpPr>
        <p:spPr>
          <a:xfrm>
            <a:off x="137575" y="4595575"/>
            <a:ext cx="876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Lichterfeld-Kottner A, Lahmann N, Kottner J. Sex-specific differences in prevention and treatment of institutional-acquired pressure ulcers in hospitals and nursing homes. J Tissue Viability. 2020 Aug;29(3):204-210. doi: 10.1016/j.jtv.2020.05.001. Epub 2020 May 13. PMID: 32471633.</a:t>
            </a:r>
            <a:endParaRPr sz="1000"/>
          </a:p>
        </p:txBody>
      </p:sp>
      <p:sp>
        <p:nvSpPr>
          <p:cNvPr id="332" name="Google Shape;332;p52"/>
          <p:cNvSpPr txBox="1"/>
          <p:nvPr/>
        </p:nvSpPr>
        <p:spPr>
          <a:xfrm>
            <a:off x="6340150" y="1242850"/>
            <a:ext cx="2451000" cy="29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●"/>
            </a:pPr>
            <a:r>
              <a:rPr lang="en">
                <a:latin typeface="Exo"/>
                <a:ea typeface="Exo"/>
                <a:cs typeface="Exo"/>
                <a:sym typeface="Exo"/>
              </a:rPr>
              <a:t>Men have a slightly higher chance than women to develop pressure surgeries.</a:t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"/>
              <a:buChar char="●"/>
            </a:pPr>
            <a:r>
              <a:rPr lang="en">
                <a:latin typeface="Exo"/>
                <a:ea typeface="Exo"/>
                <a:cs typeface="Exo"/>
                <a:sym typeface="Exo"/>
              </a:rPr>
              <a:t>The Emory hospitals (except the Orthopedic &amp; Spine Hospital) have shown men have larger number of ICU stays, thus </a:t>
            </a:r>
            <a:r>
              <a:rPr lang="en">
                <a:latin typeface="Exo"/>
                <a:ea typeface="Exo"/>
                <a:cs typeface="Exo"/>
                <a:sym typeface="Exo"/>
              </a:rPr>
              <a:t>possibility</a:t>
            </a:r>
            <a:r>
              <a:rPr lang="en">
                <a:latin typeface="Exo"/>
                <a:ea typeface="Exo"/>
                <a:cs typeface="Exo"/>
                <a:sym typeface="Exo"/>
              </a:rPr>
              <a:t> of higher chance of developing pressure injury. 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53"/>
          <p:cNvPicPr preferRelativeResize="0"/>
          <p:nvPr/>
        </p:nvPicPr>
        <p:blipFill rotWithShape="1">
          <a:blip r:embed="rId3">
            <a:alphaModFix/>
          </a:blip>
          <a:srcRect b="-1023" l="-7601" r="-14023" t="5411"/>
          <a:stretch/>
        </p:blipFill>
        <p:spPr>
          <a:xfrm>
            <a:off x="1299363" y="831000"/>
            <a:ext cx="6464100" cy="4312500"/>
          </a:xfrm>
          <a:prstGeom prst="roundRect">
            <a:avLst>
              <a:gd fmla="val 28525" name="adj"/>
            </a:avLst>
          </a:prstGeom>
          <a:noFill/>
          <a:ln>
            <a:noFill/>
          </a:ln>
        </p:spPr>
      </p:pic>
      <p:sp>
        <p:nvSpPr>
          <p:cNvPr id="338" name="Google Shape;338;p53"/>
          <p:cNvSpPr txBox="1"/>
          <p:nvPr>
            <p:ph type="title"/>
          </p:nvPr>
        </p:nvSpPr>
        <p:spPr>
          <a:xfrm>
            <a:off x="1548900" y="78550"/>
            <a:ext cx="6046200" cy="75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1BA4F"/>
              </a:buClr>
              <a:buFont typeface="Arial"/>
              <a:buNone/>
            </a:pPr>
            <a:r>
              <a:rPr lang="en"/>
              <a:t>4 Treatment Scenarios</a:t>
            </a:r>
            <a:endParaRPr/>
          </a:p>
        </p:txBody>
      </p:sp>
      <p:sp>
        <p:nvSpPr>
          <p:cNvPr id="339" name="Google Shape;339;p53"/>
          <p:cNvSpPr txBox="1"/>
          <p:nvPr/>
        </p:nvSpPr>
        <p:spPr>
          <a:xfrm>
            <a:off x="800786" y="1659250"/>
            <a:ext cx="472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01</a:t>
            </a:r>
            <a:endParaRPr b="1" sz="17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40" name="Google Shape;340;p53"/>
          <p:cNvSpPr txBox="1"/>
          <p:nvPr/>
        </p:nvSpPr>
        <p:spPr>
          <a:xfrm>
            <a:off x="758599" y="2479625"/>
            <a:ext cx="514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02</a:t>
            </a:r>
            <a:endParaRPr b="1" sz="17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41" name="Google Shape;341;p53"/>
          <p:cNvSpPr txBox="1"/>
          <p:nvPr/>
        </p:nvSpPr>
        <p:spPr>
          <a:xfrm>
            <a:off x="1272984" y="1659238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Treatment</a:t>
            </a:r>
            <a:endParaRPr b="1" sz="17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42" name="Google Shape;342;p53"/>
          <p:cNvSpPr txBox="1"/>
          <p:nvPr/>
        </p:nvSpPr>
        <p:spPr>
          <a:xfrm>
            <a:off x="1272984" y="2479625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Prophylaxis, Failure</a:t>
            </a:r>
            <a:endParaRPr b="1" sz="17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43" name="Google Shape;343;p53"/>
          <p:cNvSpPr txBox="1"/>
          <p:nvPr/>
        </p:nvSpPr>
        <p:spPr>
          <a:xfrm>
            <a:off x="774524" y="3546425"/>
            <a:ext cx="514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03</a:t>
            </a:r>
            <a:endParaRPr b="1" sz="17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44" name="Google Shape;344;p53"/>
          <p:cNvSpPr txBox="1"/>
          <p:nvPr/>
        </p:nvSpPr>
        <p:spPr>
          <a:xfrm>
            <a:off x="1289034" y="3546425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No Prophylaxis, Failure</a:t>
            </a:r>
            <a:endParaRPr b="1" sz="17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45" name="Google Shape;345;p53"/>
          <p:cNvSpPr txBox="1"/>
          <p:nvPr/>
        </p:nvSpPr>
        <p:spPr>
          <a:xfrm>
            <a:off x="797124" y="4421925"/>
            <a:ext cx="514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04</a:t>
            </a:r>
            <a:endParaRPr b="1" sz="17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46" name="Google Shape;346;p53"/>
          <p:cNvSpPr txBox="1"/>
          <p:nvPr/>
        </p:nvSpPr>
        <p:spPr>
          <a:xfrm>
            <a:off x="1311634" y="4345725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Prophylaxis Success</a:t>
            </a:r>
            <a:endParaRPr b="1" sz="17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47" name="Google Shape;347;p53"/>
          <p:cNvSpPr txBox="1"/>
          <p:nvPr/>
        </p:nvSpPr>
        <p:spPr>
          <a:xfrm>
            <a:off x="3286313" y="1190600"/>
            <a:ext cx="661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ulcer</a:t>
            </a:r>
            <a:endParaRPr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48" name="Google Shape;348;p53"/>
          <p:cNvSpPr txBox="1"/>
          <p:nvPr/>
        </p:nvSpPr>
        <p:spPr>
          <a:xfrm>
            <a:off x="5349838" y="1190600"/>
            <a:ext cx="7401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device</a:t>
            </a:r>
            <a:endParaRPr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349" name="Google Shape;349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0" name="Google Shape;350;p53"/>
          <p:cNvCxnSpPr/>
          <p:nvPr/>
        </p:nvCxnSpPr>
        <p:spPr>
          <a:xfrm>
            <a:off x="6526675" y="1931926"/>
            <a:ext cx="332100" cy="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1" name="Google Shape;351;p53"/>
          <p:cNvCxnSpPr/>
          <p:nvPr/>
        </p:nvCxnSpPr>
        <p:spPr>
          <a:xfrm>
            <a:off x="6526675" y="2859691"/>
            <a:ext cx="332100" cy="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2" name="Google Shape;352;p53"/>
          <p:cNvCxnSpPr/>
          <p:nvPr/>
        </p:nvCxnSpPr>
        <p:spPr>
          <a:xfrm>
            <a:off x="6526675" y="3841315"/>
            <a:ext cx="332100" cy="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3" name="Google Shape;353;p53"/>
          <p:cNvCxnSpPr/>
          <p:nvPr/>
        </p:nvCxnSpPr>
        <p:spPr>
          <a:xfrm>
            <a:off x="6526675" y="4813962"/>
            <a:ext cx="332100" cy="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4" name="Google Shape;354;p53"/>
          <p:cNvSpPr txBox="1"/>
          <p:nvPr/>
        </p:nvSpPr>
        <p:spPr>
          <a:xfrm>
            <a:off x="6526675" y="1097125"/>
            <a:ext cx="17772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Exo"/>
                <a:ea typeface="Exo"/>
                <a:cs typeface="Exo"/>
                <a:sym typeface="Exo"/>
              </a:rPr>
              <a:t>ICU Discharge</a:t>
            </a:r>
            <a:endParaRPr b="1">
              <a:latin typeface="Exo"/>
              <a:ea typeface="Exo"/>
              <a:cs typeface="Exo"/>
              <a:sym typeface="Exo"/>
            </a:endParaRPr>
          </a:p>
        </p:txBody>
      </p:sp>
      <p:cxnSp>
        <p:nvCxnSpPr>
          <p:cNvPr id="355" name="Google Shape;355;p53"/>
          <p:cNvCxnSpPr/>
          <p:nvPr/>
        </p:nvCxnSpPr>
        <p:spPr>
          <a:xfrm flipH="1">
            <a:off x="6822900" y="1456175"/>
            <a:ext cx="224400" cy="332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4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extracted the data from MIMIC-IV</a:t>
            </a:r>
            <a:endParaRPr/>
          </a:p>
        </p:txBody>
      </p:sp>
      <p:pic>
        <p:nvPicPr>
          <p:cNvPr id="361" name="Google Shape;36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7038" y="1079996"/>
            <a:ext cx="5899526" cy="388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4"/>
          <p:cNvSpPr txBox="1"/>
          <p:nvPr/>
        </p:nvSpPr>
        <p:spPr>
          <a:xfrm>
            <a:off x="324150" y="1034275"/>
            <a:ext cx="1364400" cy="16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xo"/>
                <a:ea typeface="Exo"/>
                <a:cs typeface="Exo"/>
                <a:sym typeface="Exo"/>
              </a:rPr>
              <a:t>Any pressure ulcer of any stage during the stay →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5"/>
          <p:cNvSpPr txBox="1"/>
          <p:nvPr>
            <p:ph type="title"/>
          </p:nvPr>
        </p:nvSpPr>
        <p:spPr>
          <a:xfrm>
            <a:off x="720000" y="13594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of Getting at Least ONE Pressure Device by Race</a:t>
            </a:r>
            <a:endParaRPr/>
          </a:p>
        </p:txBody>
      </p:sp>
      <p:sp>
        <p:nvSpPr>
          <p:cNvPr id="369" name="Google Shape;369;p55"/>
          <p:cNvSpPr/>
          <p:nvPr/>
        </p:nvSpPr>
        <p:spPr>
          <a:xfrm>
            <a:off x="4776463" y="219295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55"/>
          <p:cNvSpPr txBox="1"/>
          <p:nvPr/>
        </p:nvSpPr>
        <p:spPr>
          <a:xfrm>
            <a:off x="4974313" y="250245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71" name="Google Shape;371;p55"/>
          <p:cNvSpPr txBox="1"/>
          <p:nvPr/>
        </p:nvSpPr>
        <p:spPr>
          <a:xfrm>
            <a:off x="4776475" y="2867975"/>
            <a:ext cx="1969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25.9%</a:t>
            </a:r>
            <a:endParaRPr sz="25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72" name="Google Shape;372;p55"/>
          <p:cNvSpPr/>
          <p:nvPr/>
        </p:nvSpPr>
        <p:spPr>
          <a:xfrm>
            <a:off x="2538663" y="219295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55"/>
          <p:cNvSpPr txBox="1"/>
          <p:nvPr/>
        </p:nvSpPr>
        <p:spPr>
          <a:xfrm>
            <a:off x="2736513" y="250245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74" name="Google Shape;374;p55"/>
          <p:cNvSpPr txBox="1"/>
          <p:nvPr/>
        </p:nvSpPr>
        <p:spPr>
          <a:xfrm>
            <a:off x="2538675" y="2867975"/>
            <a:ext cx="1969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26.8%</a:t>
            </a:r>
            <a:endParaRPr sz="25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75" name="Google Shape;375;p55"/>
          <p:cNvSpPr/>
          <p:nvPr/>
        </p:nvSpPr>
        <p:spPr>
          <a:xfrm>
            <a:off x="347788" y="219295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5"/>
          <p:cNvSpPr txBox="1"/>
          <p:nvPr/>
        </p:nvSpPr>
        <p:spPr>
          <a:xfrm>
            <a:off x="545638" y="250245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77" name="Google Shape;377;p55"/>
          <p:cNvSpPr txBox="1"/>
          <p:nvPr/>
        </p:nvSpPr>
        <p:spPr>
          <a:xfrm>
            <a:off x="347800" y="2867975"/>
            <a:ext cx="1969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29.0%</a:t>
            </a:r>
            <a:endParaRPr sz="25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78" name="Google Shape;378;p55"/>
          <p:cNvSpPr/>
          <p:nvPr/>
        </p:nvSpPr>
        <p:spPr>
          <a:xfrm>
            <a:off x="6946188" y="219295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55"/>
          <p:cNvSpPr txBox="1"/>
          <p:nvPr/>
        </p:nvSpPr>
        <p:spPr>
          <a:xfrm>
            <a:off x="7144038" y="250245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80" name="Google Shape;380;p55"/>
          <p:cNvSpPr txBox="1"/>
          <p:nvPr/>
        </p:nvSpPr>
        <p:spPr>
          <a:xfrm>
            <a:off x="6946200" y="2867975"/>
            <a:ext cx="1969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24.2%</a:t>
            </a:r>
            <a:endParaRPr sz="25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cxnSp>
        <p:nvCxnSpPr>
          <p:cNvPr id="381" name="Google Shape;381;p55"/>
          <p:cNvCxnSpPr/>
          <p:nvPr/>
        </p:nvCxnSpPr>
        <p:spPr>
          <a:xfrm>
            <a:off x="270300" y="4310675"/>
            <a:ext cx="8579400" cy="168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382" name="Google Shape;382;p55"/>
          <p:cNvSpPr txBox="1"/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</a:rPr>
              <a:t>POP QUIZ!</a:t>
            </a:r>
            <a:endParaRPr>
              <a:solidFill>
                <a:srgbClr val="980000"/>
              </a:solidFill>
            </a:endParaRPr>
          </a:p>
        </p:txBody>
      </p:sp>
      <p:pic>
        <p:nvPicPr>
          <p:cNvPr id="383" name="Google Shape;38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6"/>
          <p:cNvSpPr txBox="1"/>
          <p:nvPr>
            <p:ph type="title"/>
          </p:nvPr>
        </p:nvSpPr>
        <p:spPr>
          <a:xfrm>
            <a:off x="720000" y="13594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of Getting at Least ONE Pressure Device by Race</a:t>
            </a:r>
            <a:endParaRPr/>
          </a:p>
        </p:txBody>
      </p:sp>
      <p:sp>
        <p:nvSpPr>
          <p:cNvPr id="389" name="Google Shape;389;p56"/>
          <p:cNvSpPr/>
          <p:nvPr/>
        </p:nvSpPr>
        <p:spPr>
          <a:xfrm>
            <a:off x="4776463" y="219295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6"/>
          <p:cNvSpPr txBox="1"/>
          <p:nvPr/>
        </p:nvSpPr>
        <p:spPr>
          <a:xfrm>
            <a:off x="4974313" y="250245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Black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91" name="Google Shape;391;p56"/>
          <p:cNvSpPr txBox="1"/>
          <p:nvPr/>
        </p:nvSpPr>
        <p:spPr>
          <a:xfrm>
            <a:off x="4776475" y="2867975"/>
            <a:ext cx="1969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25.9%</a:t>
            </a:r>
            <a:endParaRPr sz="25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92" name="Google Shape;392;p56"/>
          <p:cNvSpPr/>
          <p:nvPr/>
        </p:nvSpPr>
        <p:spPr>
          <a:xfrm>
            <a:off x="2538663" y="219295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6"/>
          <p:cNvSpPr txBox="1"/>
          <p:nvPr/>
        </p:nvSpPr>
        <p:spPr>
          <a:xfrm>
            <a:off x="2736513" y="250245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Asian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94" name="Google Shape;394;p56"/>
          <p:cNvSpPr txBox="1"/>
          <p:nvPr/>
        </p:nvSpPr>
        <p:spPr>
          <a:xfrm>
            <a:off x="2538675" y="2867975"/>
            <a:ext cx="1969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26.8%</a:t>
            </a:r>
            <a:endParaRPr sz="25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95" name="Google Shape;395;p56"/>
          <p:cNvSpPr/>
          <p:nvPr/>
        </p:nvSpPr>
        <p:spPr>
          <a:xfrm>
            <a:off x="347788" y="219295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56"/>
          <p:cNvSpPr txBox="1"/>
          <p:nvPr/>
        </p:nvSpPr>
        <p:spPr>
          <a:xfrm>
            <a:off x="545638" y="250245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White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97" name="Google Shape;397;p56"/>
          <p:cNvSpPr txBox="1"/>
          <p:nvPr/>
        </p:nvSpPr>
        <p:spPr>
          <a:xfrm>
            <a:off x="347800" y="2867975"/>
            <a:ext cx="1969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29.0%</a:t>
            </a:r>
            <a:endParaRPr sz="25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98" name="Google Shape;398;p56"/>
          <p:cNvSpPr/>
          <p:nvPr/>
        </p:nvSpPr>
        <p:spPr>
          <a:xfrm>
            <a:off x="6946188" y="219295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56"/>
          <p:cNvSpPr txBox="1"/>
          <p:nvPr/>
        </p:nvSpPr>
        <p:spPr>
          <a:xfrm>
            <a:off x="7144038" y="250245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Hispanic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00" name="Google Shape;400;p56"/>
          <p:cNvSpPr txBox="1"/>
          <p:nvPr/>
        </p:nvSpPr>
        <p:spPr>
          <a:xfrm>
            <a:off x="6946200" y="2867975"/>
            <a:ext cx="1969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24.2%</a:t>
            </a:r>
            <a:endParaRPr sz="25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cxnSp>
        <p:nvCxnSpPr>
          <p:cNvPr id="401" name="Google Shape;401;p56"/>
          <p:cNvCxnSpPr/>
          <p:nvPr/>
        </p:nvCxnSpPr>
        <p:spPr>
          <a:xfrm>
            <a:off x="270300" y="4310675"/>
            <a:ext cx="8579400" cy="168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402" name="Google Shape;402;p56"/>
          <p:cNvSpPr txBox="1"/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</a:rPr>
              <a:t>POP QUIZ!</a:t>
            </a:r>
            <a:endParaRPr>
              <a:solidFill>
                <a:srgbClr val="980000"/>
              </a:solidFill>
            </a:endParaRPr>
          </a:p>
        </p:txBody>
      </p:sp>
      <p:pic>
        <p:nvPicPr>
          <p:cNvPr id="403" name="Google Shape;40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what cases are the disparities </a:t>
            </a:r>
            <a:r>
              <a:rPr lang="en"/>
              <a:t>occurring</a:t>
            </a:r>
            <a:r>
              <a:rPr lang="en"/>
              <a:t>?</a:t>
            </a:r>
            <a:endParaRPr/>
          </a:p>
        </p:txBody>
      </p:sp>
      <p:graphicFrame>
        <p:nvGraphicFramePr>
          <p:cNvPr id="409" name="Google Shape;409;p57"/>
          <p:cNvGraphicFramePr/>
          <p:nvPr/>
        </p:nvGraphicFramePr>
        <p:xfrm>
          <a:off x="617513" y="162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{8AD8379D-A28E-4239-9631-C92FF8408BB8}</a:tableStyleId>
              </a:tblPr>
              <a:tblGrid>
                <a:gridCol w="3394000"/>
                <a:gridCol w="1666925"/>
                <a:gridCol w="1666925"/>
                <a:gridCol w="9761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66675" marB="66675" marR="66675" marL="66675"/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6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Black</a:t>
                      </a:r>
                      <a:endParaRPr b="1" sz="17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White</a:t>
                      </a:r>
                      <a:endParaRPr b="1" sz="17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P-Value</a:t>
                      </a:r>
                      <a:endParaRPr b="1" sz="17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6675" marB="66675" marR="66675" marL="66675"/>
                </a:tc>
              </a:tr>
              <a:tr h="3467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n</a:t>
                      </a:r>
                      <a:endParaRPr b="1" sz="10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7960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49891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>
                        <a:solidFill>
                          <a:schemeClr val="dk1"/>
                        </a:solidFill>
                      </a:endParaRPr>
                    </a:p>
                  </a:txBody>
                  <a:tcPr marT="66675" marB="66675" marR="66675" marL="66675"/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Prophylaxis Success</a:t>
                      </a:r>
                      <a:r>
                        <a:rPr b="1" lang="en" sz="10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</a:t>
                      </a:r>
                      <a:r>
                        <a:rPr b="1" lang="en" sz="17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 n (%)</a:t>
                      </a:r>
                      <a:endParaRPr b="1" sz="10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1645 (20.7)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11488 (23.0)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&lt;0.001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Treatment, n (%)</a:t>
                      </a:r>
                      <a:endParaRPr b="1" sz="10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181 (2.3)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1455 (2.9)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0.001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No Prophylaxis, Failure, n (%)</a:t>
                      </a:r>
                      <a:endParaRPr b="1" sz="10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224 (2.8)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1509 (3.0)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0.323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</a:tr>
              <a:tr h="3467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Age, median [Q1,Q3]</a:t>
                      </a:r>
                      <a:endParaRPr b="1" sz="12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63.0 [51.0,74.0]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68.0 [56.0,79.0]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5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&lt;0.001</a:t>
                      </a:r>
                      <a:endParaRPr sz="155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/>
                </a:tc>
              </a:tr>
            </a:tbl>
          </a:graphicData>
        </a:graphic>
      </p:graphicFrame>
      <p:pic>
        <p:nvPicPr>
          <p:cNvPr id="410" name="Google Shape;41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57"/>
          <p:cNvSpPr/>
          <p:nvPr/>
        </p:nvSpPr>
        <p:spPr>
          <a:xfrm>
            <a:off x="4480250" y="2817795"/>
            <a:ext cx="2926200" cy="4470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80000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Directions</a:t>
            </a:r>
            <a:endParaRPr/>
          </a:p>
        </p:txBody>
      </p:sp>
      <p:sp>
        <p:nvSpPr>
          <p:cNvPr id="417" name="Google Shape;417;p58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Apply these queries to Emory ICU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Adjust for relevant confounders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Age, comorbidities, other treatments?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Facilities’ differences contribute to differences in prevention and treatment? And how to make health care delivery consistent.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Data accuracy / improvement opportunity: How can we better detect Stage I PrI in Black patients? (Data may indicate more Stage I in White patients)</a:t>
            </a:r>
            <a:endParaRPr sz="2000"/>
          </a:p>
        </p:txBody>
      </p:sp>
      <p:pic>
        <p:nvPicPr>
          <p:cNvPr id="418" name="Google Shape;41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1"/>
          <p:cNvSpPr txBox="1"/>
          <p:nvPr>
            <p:ph type="title"/>
          </p:nvPr>
        </p:nvSpPr>
        <p:spPr>
          <a:xfrm>
            <a:off x="1991650" y="1735725"/>
            <a:ext cx="5322600" cy="17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/>
              <a:t>Live</a:t>
            </a:r>
            <a:br>
              <a:rPr lang="en" sz="7100"/>
            </a:br>
            <a:r>
              <a:rPr lang="en" sz="7100"/>
              <a:t>Dashboard</a:t>
            </a:r>
            <a:endParaRPr sz="7100"/>
          </a:p>
        </p:txBody>
      </p:sp>
      <p:pic>
        <p:nvPicPr>
          <p:cNvPr id="241" name="Google Shape;24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59"/>
          <p:cNvPicPr preferRelativeResize="0"/>
          <p:nvPr/>
        </p:nvPicPr>
        <p:blipFill rotWithShape="1">
          <a:blip r:embed="rId3">
            <a:alphaModFix/>
          </a:blip>
          <a:srcRect b="14949" l="-27954" r="-27954" t="3451"/>
          <a:stretch/>
        </p:blipFill>
        <p:spPr>
          <a:xfrm>
            <a:off x="62375" y="473250"/>
            <a:ext cx="6290400" cy="4197000"/>
          </a:xfrm>
          <a:prstGeom prst="roundRect">
            <a:avLst>
              <a:gd fmla="val 2852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24" name="Google Shape;424;p59"/>
          <p:cNvSpPr txBox="1"/>
          <p:nvPr>
            <p:ph type="title"/>
          </p:nvPr>
        </p:nvSpPr>
        <p:spPr>
          <a:xfrm>
            <a:off x="4720500" y="1706838"/>
            <a:ext cx="5183700" cy="17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/>
              <a:t>Thank</a:t>
            </a:r>
            <a:endParaRPr sz="7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/>
              <a:t>you!</a:t>
            </a:r>
            <a:endParaRPr sz="7100"/>
          </a:p>
        </p:txBody>
      </p:sp>
      <p:pic>
        <p:nvPicPr>
          <p:cNvPr id="425" name="Google Shape;42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Slides</a:t>
            </a:r>
            <a:endParaRPr/>
          </a:p>
        </p:txBody>
      </p:sp>
      <p:sp>
        <p:nvSpPr>
          <p:cNvPr id="431" name="Google Shape;431;p60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Pressure ulcers are a significant issue particularly in ICU patients.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Racial and socioeconomic disparities exists in the development of ulcers in the ICU however these reasons are poorly understood.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By grouping out cohort into 4 </a:t>
            </a:r>
            <a:r>
              <a:rPr lang="en"/>
              <a:t>distinct</a:t>
            </a:r>
            <a:r>
              <a:rPr lang="en"/>
              <a:t> groups: prophylactic </a:t>
            </a:r>
            <a:r>
              <a:rPr lang="en"/>
              <a:t>failure, prophylactic success, no treatment and no treatment we can get a better understanding of the prevention and treatment interventions used and disparities within these subgroups.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can therefore see which factors can predict placement into these subgroups.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hypothesize there there will be disproportionately more non Whites in the no treatment and prophylactic failure group.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hypothesize that the risk of development of ulcers is significantly different among Emory Healthcare Hospitals.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While most of the work was done on the MIMIC-IV dataset, we anticipate similar and more robults results in the Emory ICU dataset due to the diverse dataset.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 the future, we can look at ulcer stage progression in the ICU and disparities that occur in the groups of: ulcer stage throughout admission and stage progression throughout admission.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we tried to analyze data…</a:t>
            </a:r>
            <a:endParaRPr/>
          </a:p>
        </p:txBody>
      </p:sp>
      <p:pic>
        <p:nvPicPr>
          <p:cNvPr id="247" name="Google Shape;24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42"/>
          <p:cNvPicPr preferRelativeResize="0"/>
          <p:nvPr/>
        </p:nvPicPr>
        <p:blipFill rotWithShape="1">
          <a:blip r:embed="rId4">
            <a:alphaModFix/>
          </a:blip>
          <a:srcRect b="11326" l="0" r="0" t="11879"/>
          <a:stretch/>
        </p:blipFill>
        <p:spPr>
          <a:xfrm>
            <a:off x="1562050" y="1361125"/>
            <a:ext cx="6019901" cy="3467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we tried to analyze data…</a:t>
            </a: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43"/>
          <p:cNvPicPr preferRelativeResize="0"/>
          <p:nvPr/>
        </p:nvPicPr>
        <p:blipFill rotWithShape="1">
          <a:blip r:embed="rId4">
            <a:alphaModFix/>
          </a:blip>
          <a:srcRect b="10464" l="0" r="0" t="19350"/>
          <a:stretch/>
        </p:blipFill>
        <p:spPr>
          <a:xfrm>
            <a:off x="1339675" y="1312725"/>
            <a:ext cx="6464650" cy="340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4"/>
          <p:cNvPicPr preferRelativeResize="0"/>
          <p:nvPr/>
        </p:nvPicPr>
        <p:blipFill rotWithShape="1">
          <a:blip r:embed="rId3">
            <a:alphaModFix/>
          </a:blip>
          <a:srcRect b="4253" l="14815" r="5957" t="10159"/>
          <a:stretch/>
        </p:blipFill>
        <p:spPr>
          <a:xfrm>
            <a:off x="1426800" y="862050"/>
            <a:ext cx="6290400" cy="41970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1" name="Google Shape;261;p44"/>
          <p:cNvSpPr txBox="1"/>
          <p:nvPr>
            <p:ph type="title"/>
          </p:nvPr>
        </p:nvSpPr>
        <p:spPr>
          <a:xfrm>
            <a:off x="418200" y="0"/>
            <a:ext cx="83076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Dataset</a:t>
            </a:r>
            <a:endParaRPr/>
          </a:p>
        </p:txBody>
      </p:sp>
      <p:cxnSp>
        <p:nvCxnSpPr>
          <p:cNvPr id="262" name="Google Shape;262;p44"/>
          <p:cNvCxnSpPr/>
          <p:nvPr/>
        </p:nvCxnSpPr>
        <p:spPr>
          <a:xfrm>
            <a:off x="3431125" y="2466275"/>
            <a:ext cx="1927200" cy="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44"/>
          <p:cNvSpPr txBox="1"/>
          <p:nvPr/>
        </p:nvSpPr>
        <p:spPr>
          <a:xfrm>
            <a:off x="3535375" y="3325700"/>
            <a:ext cx="171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Exo"/>
                <a:ea typeface="Exo"/>
                <a:cs typeface="Exo"/>
                <a:sym typeface="Exo"/>
              </a:rPr>
              <a:t>MIMIC-IV</a:t>
            </a:r>
            <a:endParaRPr sz="28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264" name="Google Shape;26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5"/>
          <p:cNvSpPr txBox="1"/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there disparities in the use of pressure reducing devices to prevent and treat pressure injuries in the ICU?</a:t>
            </a:r>
            <a:endParaRPr/>
          </a:p>
        </p:txBody>
      </p:sp>
      <p:pic>
        <p:nvPicPr>
          <p:cNvPr id="270" name="Google Shape;27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esearch Question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6"/>
          <p:cNvPicPr preferRelativeResize="0"/>
          <p:nvPr/>
        </p:nvPicPr>
        <p:blipFill rotWithShape="1">
          <a:blip r:embed="rId3">
            <a:alphaModFix/>
          </a:blip>
          <a:srcRect b="16641" l="0" r="0" t="16634"/>
          <a:stretch/>
        </p:blipFill>
        <p:spPr>
          <a:xfrm>
            <a:off x="5458375" y="157025"/>
            <a:ext cx="2914500" cy="1944900"/>
          </a:xfrm>
          <a:prstGeom prst="roundRect">
            <a:avLst>
              <a:gd fmla="val 2852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7" name="Google Shape;277;p46"/>
          <p:cNvPicPr preferRelativeResize="0"/>
          <p:nvPr/>
        </p:nvPicPr>
        <p:blipFill rotWithShape="1">
          <a:blip r:embed="rId4">
            <a:alphaModFix/>
          </a:blip>
          <a:srcRect b="2900" l="-32502" r="-32486" t="-2899"/>
          <a:stretch/>
        </p:blipFill>
        <p:spPr>
          <a:xfrm>
            <a:off x="4887925" y="2258825"/>
            <a:ext cx="4055400" cy="2706000"/>
          </a:xfrm>
          <a:prstGeom prst="roundRect">
            <a:avLst>
              <a:gd fmla="val 2852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8" name="Google Shape;278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0500" y="1254313"/>
            <a:ext cx="4583124" cy="309208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pic>
        <p:nvPicPr>
          <p:cNvPr id="280" name="Google Shape;280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we did with the Emory Dataset!</a:t>
            </a:r>
            <a:endParaRPr/>
          </a:p>
        </p:txBody>
      </p:sp>
      <p:sp>
        <p:nvSpPr>
          <p:cNvPr id="286" name="Google Shape;286;p47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initial goal was to find disparities in the Emory ICU data.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Based on what? Race? Age? Gender?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Here’s what we did….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We found the disparities among the…</a:t>
            </a:r>
            <a:endParaRPr sz="20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87" name="Google Shape;287;p47"/>
          <p:cNvSpPr txBox="1"/>
          <p:nvPr/>
        </p:nvSpPr>
        <p:spPr>
          <a:xfrm>
            <a:off x="1390275" y="3426125"/>
            <a:ext cx="619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Hospitals!!!!</a:t>
            </a:r>
            <a:endParaRPr sz="2800">
              <a:solidFill>
                <a:schemeClr val="dk1"/>
              </a:solidFill>
            </a:endParaRPr>
          </a:p>
        </p:txBody>
      </p:sp>
      <p:pic>
        <p:nvPicPr>
          <p:cNvPr id="288" name="Google Shape;28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Hospitals under Emory…</a:t>
            </a:r>
            <a:endParaRPr/>
          </a:p>
        </p:txBody>
      </p:sp>
      <p:sp>
        <p:nvSpPr>
          <p:cNvPr id="294" name="Google Shape;294;p48"/>
          <p:cNvSpPr txBox="1"/>
          <p:nvPr>
            <p:ph idx="1" type="body"/>
          </p:nvPr>
        </p:nvSpPr>
        <p:spPr>
          <a:xfrm>
            <a:off x="-990600" y="1493150"/>
            <a:ext cx="8923500" cy="29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22860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Emory University Hospital (EUH)</a:t>
            </a:r>
            <a:endParaRPr sz="2000"/>
          </a:p>
          <a:p>
            <a:pPr indent="-355600" lvl="0" marL="22860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Emory St. Joseph Hospital  (SJH)</a:t>
            </a:r>
            <a:endParaRPr sz="2000"/>
          </a:p>
          <a:p>
            <a:pPr indent="-355600" lvl="0" marL="22860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Emory University Hospital Midtown (ECLH- old name)</a:t>
            </a:r>
            <a:endParaRPr sz="2000"/>
          </a:p>
          <a:p>
            <a:pPr indent="-355600" lvl="0" marL="22860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Emory Johns Creek Hospital (EJCH)</a:t>
            </a:r>
            <a:endParaRPr sz="2000"/>
          </a:p>
          <a:p>
            <a:pPr indent="-355600" lvl="0" marL="2286000" rtl="0" algn="l">
              <a:spcBef>
                <a:spcPts val="1600"/>
              </a:spcBef>
              <a:spcAft>
                <a:spcPts val="1600"/>
              </a:spcAft>
              <a:buSzPts val="2000"/>
              <a:buAutoNum type="arabicPeriod"/>
            </a:pPr>
            <a:r>
              <a:rPr lang="en" sz="2000"/>
              <a:t>Emory Orthopedic &amp; Spine Hospital (NL- old name)</a:t>
            </a:r>
            <a:endParaRPr sz="2000"/>
          </a:p>
        </p:txBody>
      </p:sp>
      <p:pic>
        <p:nvPicPr>
          <p:cNvPr id="295" name="Google Shape;29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900" y="100500"/>
            <a:ext cx="702326" cy="7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nimated Healthcare Center by Slidesgo">
  <a:themeElements>
    <a:clrScheme name="Simple Light">
      <a:dk1>
        <a:srgbClr val="252E47"/>
      </a:dk1>
      <a:lt1>
        <a:srgbClr val="FFFFFF"/>
      </a:lt1>
      <a:dk2>
        <a:srgbClr val="F8F5EC"/>
      </a:dk2>
      <a:lt2>
        <a:srgbClr val="ECE9E1"/>
      </a:lt2>
      <a:accent1>
        <a:srgbClr val="DADAC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52E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